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8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0E37DB3-D2BF-49CF-ACFD-DEF402695F2C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4318B2-89B9-4069-A3EF-6F6C7A164EE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90" r:id="rId3"/>
    <p:sldLayoutId id="2147484091" r:id="rId4"/>
    <p:sldLayoutId id="2147484092" r:id="rId5"/>
    <p:sldLayoutId id="2147484093" r:id="rId6"/>
    <p:sldLayoutId id="2147484094" r:id="rId7"/>
    <p:sldLayoutId id="2147484095" r:id="rId8"/>
    <p:sldLayoutId id="2147484096" r:id="rId9"/>
    <p:sldLayoutId id="2147484097" r:id="rId10"/>
    <p:sldLayoutId id="2147484098" r:id="rId11"/>
  </p:sldLayoutIdLst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52201" y="1076477"/>
            <a:ext cx="2585132" cy="549123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ЭПИГРАФ</a:t>
            </a:r>
            <a:endParaRPr lang="ru-RU" sz="36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2077" y="2174719"/>
            <a:ext cx="10610322" cy="3345544"/>
          </a:xfrm>
        </p:spPr>
        <p:txBody>
          <a:bodyPr>
            <a:noAutofit/>
          </a:bodyPr>
          <a:lstStyle/>
          <a:p>
            <a:pPr marL="182880" indent="0" algn="just">
              <a:buNone/>
            </a:pPr>
            <a:r>
              <a:rPr lang="ru-RU" sz="5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Monotype Corsiva" panose="03010101010201010101" pitchFamily="66" charset="0"/>
              </a:rPr>
              <a:t>Глубочайшим свойством человеческой природы является страстное стремление людей быть оценённым по достоинству. </a:t>
            </a:r>
            <a:endParaRPr lang="ru-RU" sz="5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63343" y="5520263"/>
            <a:ext cx="7019056" cy="635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ru-RU" sz="33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У. Джеймс (американский психолог)</a:t>
            </a:r>
            <a:endParaRPr lang="ru-RU" sz="3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794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20799" y="992193"/>
            <a:ext cx="93762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Результаты административных контрольных работ по </a:t>
            </a:r>
            <a:r>
              <a:rPr lang="ru-RU" sz="2800" b="1" dirty="0" smtClean="0"/>
              <a:t>математике за </a:t>
            </a:r>
            <a:r>
              <a:rPr lang="en-US" sz="2800" b="1" dirty="0"/>
              <a:t>I</a:t>
            </a:r>
            <a:r>
              <a:rPr lang="ru-RU" sz="2800" b="1" dirty="0"/>
              <a:t> полугодие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761316"/>
              </p:ext>
            </p:extLst>
          </p:nvPr>
        </p:nvGraphicFramePr>
        <p:xfrm>
          <a:off x="1059542" y="2190203"/>
          <a:ext cx="10319658" cy="3326257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72456"/>
                <a:gridCol w="1204686"/>
                <a:gridCol w="1335314"/>
                <a:gridCol w="667657"/>
                <a:gridCol w="682172"/>
                <a:gridCol w="624114"/>
                <a:gridCol w="740228"/>
                <a:gridCol w="667658"/>
                <a:gridCol w="667657"/>
                <a:gridCol w="783771"/>
                <a:gridCol w="197394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ср.б.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Амирханова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Загидова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Гаджиева 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Израилов 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Израилов 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2,75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2,75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006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41110" y="769382"/>
            <a:ext cx="7702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математике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8615" y="5043343"/>
            <a:ext cx="111229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контрольным работам только 4 – «5», а в четверти 17 – «5», 38 – «2», а в четверти 13 – «2».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П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контрольным работам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успеваемость –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56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%, качество знаний – 25%,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                    по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четвертным оценкам успеваемость – 86%, качество знаний – 45%.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       Расхождения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успеваемости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30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%, качество знаний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20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522156"/>
              </p:ext>
            </p:extLst>
          </p:nvPr>
        </p:nvGraphicFramePr>
        <p:xfrm>
          <a:off x="1466057" y="1451912"/>
          <a:ext cx="9452882" cy="3326257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003822"/>
                <a:gridCol w="1259579"/>
                <a:gridCol w="682356"/>
                <a:gridCol w="751097"/>
                <a:gridCol w="751097"/>
                <a:gridCol w="966417"/>
                <a:gridCol w="1152423"/>
                <a:gridCol w="1002810"/>
                <a:gridCol w="188328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Амирханова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Загидова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Гаджиева 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Израилов 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Израилов 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6631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32113" y="522639"/>
            <a:ext cx="101745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физике за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 полугодие</a:t>
            </a:r>
          </a:p>
          <a:p>
            <a:pPr algn="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учитель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Абдулаев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Н.К.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35920" y="5138878"/>
            <a:ext cx="832015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контрольным работам успеваемость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55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в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четверти – 97%, качество знаний по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контрольным работам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24%,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в четверти – 44%.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        Расхождения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успеваемости 42%, качество знаний 20%. Из 15 – «2» за КР, в четверти только 1 – «2».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201865"/>
              </p:ext>
            </p:extLst>
          </p:nvPr>
        </p:nvGraphicFramePr>
        <p:xfrm>
          <a:off x="2031999" y="1300990"/>
          <a:ext cx="8374744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016001"/>
                <a:gridCol w="1204686"/>
                <a:gridCol w="1393089"/>
                <a:gridCol w="629882"/>
                <a:gridCol w="691469"/>
                <a:gridCol w="661608"/>
                <a:gridCol w="661608"/>
                <a:gridCol w="660676"/>
                <a:gridCol w="661608"/>
                <a:gridCol w="7941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</a:t>
                      </a:r>
                      <a:r>
                        <a:rPr lang="ru-RU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нап</a:t>
                      </a: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ср.б.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2,8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097694" y="2986804"/>
            <a:ext cx="39966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физике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522963"/>
              </p:ext>
            </p:extLst>
          </p:nvPr>
        </p:nvGraphicFramePr>
        <p:xfrm>
          <a:off x="2053768" y="3508198"/>
          <a:ext cx="8084458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066700"/>
                <a:gridCol w="1350649"/>
                <a:gridCol w="728766"/>
                <a:gridCol w="802184"/>
                <a:gridCol w="802184"/>
                <a:gridCol w="1032150"/>
                <a:gridCol w="1230807"/>
                <a:gridCol w="107101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44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69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9255" y="1131153"/>
            <a:ext cx="111179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обществознанию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за I полугодие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70125" y="5228084"/>
            <a:ext cx="82475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Расхождения по успеваемости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50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%, качество знаний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39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%. По контрольным работам успеваемость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50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%, качество знаний – 8%,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по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четвертным оценкам успеваемость – 100%, качество знаний – 47%.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20909" y="3286510"/>
            <a:ext cx="52146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обществознанию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742694"/>
              </p:ext>
            </p:extLst>
          </p:nvPr>
        </p:nvGraphicFramePr>
        <p:xfrm>
          <a:off x="1365206" y="1720318"/>
          <a:ext cx="10203547" cy="120954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69117"/>
                <a:gridCol w="1204051"/>
                <a:gridCol w="1324779"/>
                <a:gridCol w="686868"/>
                <a:gridCol w="807595"/>
                <a:gridCol w="778228"/>
                <a:gridCol w="748861"/>
                <a:gridCol w="778228"/>
                <a:gridCol w="693645"/>
                <a:gridCol w="221217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</a:t>
                      </a:r>
                      <a:r>
                        <a:rPr lang="ru-RU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нап</a:t>
                      </a: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 ОГЭ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Рамазанова П.М.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 ЕГЭ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Абдулаев Н.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598842"/>
              </p:ext>
            </p:extLst>
          </p:nvPr>
        </p:nvGraphicFramePr>
        <p:xfrm>
          <a:off x="1611084" y="3828005"/>
          <a:ext cx="9434282" cy="120954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60057"/>
                <a:gridCol w="1209499"/>
                <a:gridCol w="652607"/>
                <a:gridCol w="718351"/>
                <a:gridCol w="718351"/>
                <a:gridCol w="924285"/>
                <a:gridCol w="1102182"/>
                <a:gridCol w="959091"/>
                <a:gridCol w="218985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Рамазанова П.М.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Абдулаев Н.К.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109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9255" y="944746"/>
            <a:ext cx="111179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информатике</a:t>
            </a:r>
            <a:r>
              <a:rPr lang="ru-RU" sz="2000" dirty="0"/>
              <a:t>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полугодие</a:t>
            </a:r>
          </a:p>
          <a:p>
            <a:pPr algn="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учитель Ахмедова И.А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41711" y="5234412"/>
            <a:ext cx="839818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контрольным работам успеваемость 87%, качество знаний – 53%,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по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четвертным оценкам успеваемость – 100%, качество знаний – 73%. Расхождения по успеваемости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13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%, качество знаний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20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%. По КР только 1 –«5», а в четверти 7 – «5».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20909" y="3174727"/>
            <a:ext cx="48397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информатике 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745216"/>
              </p:ext>
            </p:extLst>
          </p:nvPr>
        </p:nvGraphicFramePr>
        <p:xfrm>
          <a:off x="2680512" y="3696948"/>
          <a:ext cx="6920579" cy="120954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17141"/>
                <a:gridCol w="1155431"/>
                <a:gridCol w="623433"/>
                <a:gridCol w="686239"/>
                <a:gridCol w="686239"/>
                <a:gridCol w="882968"/>
                <a:gridCol w="1052911"/>
                <a:gridCol w="91621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438598"/>
              </p:ext>
            </p:extLst>
          </p:nvPr>
        </p:nvGraphicFramePr>
        <p:xfrm>
          <a:off x="2033517" y="1790358"/>
          <a:ext cx="8416335" cy="120954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28048"/>
                <a:gridCol w="1262209"/>
                <a:gridCol w="1307614"/>
                <a:gridCol w="634430"/>
                <a:gridCol w="696460"/>
                <a:gridCol w="666384"/>
                <a:gridCol w="666384"/>
                <a:gridCol w="665446"/>
                <a:gridCol w="666384"/>
                <a:gridCol w="92297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ср. б.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 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 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3,6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347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23474" y="1100170"/>
            <a:ext cx="103230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ОБЖ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полугодие</a:t>
            </a:r>
          </a:p>
          <a:p>
            <a:pPr algn="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учитель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Шарапудинов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К.Г.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72282" y="5125229"/>
            <a:ext cx="84254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контрольным работам успеваемость 74%, качество знаний – 26%,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по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четвертным оценкам успеваемость – 100%, качество знаний – 73%. Расхождения по успеваемости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26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%, качество знаний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46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%.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29376" y="3350087"/>
            <a:ext cx="3622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ОБЖ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721109"/>
              </p:ext>
            </p:extLst>
          </p:nvPr>
        </p:nvGraphicFramePr>
        <p:xfrm>
          <a:off x="2476375" y="1992028"/>
          <a:ext cx="7574509" cy="120954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96287"/>
                <a:gridCol w="1255594"/>
                <a:gridCol w="1375761"/>
                <a:gridCol w="626707"/>
                <a:gridCol w="687985"/>
                <a:gridCol w="658276"/>
                <a:gridCol w="658276"/>
                <a:gridCol w="657347"/>
                <a:gridCol w="65827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 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 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640842"/>
              </p:ext>
            </p:extLst>
          </p:nvPr>
        </p:nvGraphicFramePr>
        <p:xfrm>
          <a:off x="2899457" y="3820147"/>
          <a:ext cx="6482688" cy="120954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14400"/>
                <a:gridCol w="1269452"/>
                <a:gridCol w="640485"/>
                <a:gridCol w="705009"/>
                <a:gridCol w="705009"/>
                <a:gridCol w="634352"/>
                <a:gridCol w="806990"/>
                <a:gridCol w="80699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654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23474" y="922749"/>
            <a:ext cx="103230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биологии</a:t>
            </a:r>
            <a:r>
              <a:rPr lang="ru-RU" sz="2000" dirty="0"/>
              <a:t>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полугодие</a:t>
            </a:r>
          </a:p>
          <a:p>
            <a:pPr algn="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учитель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Зарипилова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 Х.К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21239" y="5370889"/>
            <a:ext cx="84391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контрольным работам успеваемость – 71%, качество знаний – 41%,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по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четвертным оценкам успеваемость – 96%, качество знаний – 56%. Расхождения по успеваемости – 25%, качество знаний – 15%.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75113" y="3347486"/>
            <a:ext cx="43313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биологии 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508313"/>
              </p:ext>
            </p:extLst>
          </p:nvPr>
        </p:nvGraphicFramePr>
        <p:xfrm>
          <a:off x="1842448" y="1691777"/>
          <a:ext cx="8655015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023583"/>
                <a:gridCol w="1351128"/>
                <a:gridCol w="1311047"/>
                <a:gridCol w="657440"/>
                <a:gridCol w="721721"/>
                <a:gridCol w="690552"/>
                <a:gridCol w="690552"/>
                <a:gridCol w="689580"/>
                <a:gridCol w="690552"/>
                <a:gridCol w="82886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ср.б</a:t>
                      </a: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2,9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3,1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000707"/>
              </p:ext>
            </p:extLst>
          </p:nvPr>
        </p:nvGraphicFramePr>
        <p:xfrm>
          <a:off x="2640151" y="3762920"/>
          <a:ext cx="7192370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48994"/>
                <a:gridCol w="1201610"/>
                <a:gridCol w="648350"/>
                <a:gridCol w="713666"/>
                <a:gridCol w="713666"/>
                <a:gridCol w="918256"/>
                <a:gridCol w="1094992"/>
                <a:gridCol w="95283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37,5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56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3778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5882" y="922749"/>
            <a:ext cx="112098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английскому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языку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полугодие</a:t>
            </a:r>
          </a:p>
          <a:p>
            <a:pPr algn="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учитель Гаджиева З.Р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2528" y="5466423"/>
            <a:ext cx="86165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контрольным работам успеваемость – 73%, качество знаний – 27%, 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по 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четвертным оценкам успеваемость – 97%, качество знаний – 45%. Расхождения по успеваемости – 24%, качество знаний – 18%.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61995" y="3392214"/>
            <a:ext cx="55576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английскому языку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889853"/>
              </p:ext>
            </p:extLst>
          </p:nvPr>
        </p:nvGraphicFramePr>
        <p:xfrm>
          <a:off x="2282243" y="1691777"/>
          <a:ext cx="7717117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77877"/>
                <a:gridCol w="1261938"/>
                <a:gridCol w="1269854"/>
                <a:gridCol w="668084"/>
                <a:gridCol w="733409"/>
                <a:gridCol w="701736"/>
                <a:gridCol w="701736"/>
                <a:gridCol w="700747"/>
                <a:gridCol w="70173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613645"/>
              </p:ext>
            </p:extLst>
          </p:nvPr>
        </p:nvGraphicFramePr>
        <p:xfrm>
          <a:off x="2483200" y="3954488"/>
          <a:ext cx="7315201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65202"/>
                <a:gridCol w="1222130"/>
                <a:gridCol w="659423"/>
                <a:gridCol w="725854"/>
                <a:gridCol w="725854"/>
                <a:gridCol w="933938"/>
                <a:gridCol w="1113691"/>
                <a:gridCol w="96910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044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521" y="349543"/>
            <a:ext cx="11209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истории</a:t>
            </a:r>
            <a:r>
              <a:rPr lang="ru-RU" sz="2000" dirty="0"/>
              <a:t>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полугодие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6242" y="5364560"/>
            <a:ext cx="115203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Рамазанова П.М.: по КР: успеваемость – 36%, качество знаний – 9%;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четверти: успеваемость – 100%,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			качество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знаний – 58%; расхождения: успеваемость – 64%, качество знаний – 49%. </a:t>
            </a:r>
          </a:p>
          <a:p>
            <a:pPr algn="just"/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Магомедсаидова И.Ш.: по КР: успеваемость – 44%, качество знаний – 14%;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четверти: успеваемость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– 100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%,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		           качество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знаний – 56%; расхождения: успеваемость – 56%, качество знаний – 42%.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83721" y="2978456"/>
            <a:ext cx="4185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истории</a:t>
            </a:r>
            <a:r>
              <a:rPr lang="ru-RU" sz="2000" dirty="0"/>
              <a:t> 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93463"/>
              </p:ext>
            </p:extLst>
          </p:nvPr>
        </p:nvGraphicFramePr>
        <p:xfrm>
          <a:off x="1038059" y="871509"/>
          <a:ext cx="10276764" cy="1814322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41695"/>
                <a:gridCol w="1201003"/>
                <a:gridCol w="1322820"/>
                <a:gridCol w="640082"/>
                <a:gridCol w="702666"/>
                <a:gridCol w="672322"/>
                <a:gridCol w="672322"/>
                <a:gridCol w="671376"/>
                <a:gridCol w="672322"/>
                <a:gridCol w="278015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Рамазанова П.М.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434394"/>
              </p:ext>
            </p:extLst>
          </p:nvPr>
        </p:nvGraphicFramePr>
        <p:xfrm>
          <a:off x="1323832" y="3378566"/>
          <a:ext cx="9949217" cy="1814322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41735"/>
                <a:gridCol w="1192420"/>
                <a:gridCol w="643391"/>
                <a:gridCol w="708207"/>
                <a:gridCol w="708207"/>
                <a:gridCol w="911234"/>
                <a:gridCol w="1086616"/>
                <a:gridCol w="945547"/>
                <a:gridCol w="2811860"/>
              </a:tblGrid>
              <a:tr h="1461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Рамазанова П.М.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817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5882" y="922749"/>
            <a:ext cx="112098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административных контрольных работ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родному</a:t>
            </a:r>
            <a:r>
              <a:rPr lang="ru-RU" sz="2000" dirty="0"/>
              <a:t>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языку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полугодие</a:t>
            </a:r>
          </a:p>
          <a:p>
            <a:pPr algn="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учитель Магомедова Р.Р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2528" y="5357241"/>
            <a:ext cx="86165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По контрольным работам успеваемость – 89%, качество знаний – 63%,              а по четвертным оценкам успеваемость – 100%, качество знаний – 90%. Расхождения по успеваемости – 11%, качество знаний – 27%.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22291" y="3347486"/>
            <a:ext cx="5037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родному</a:t>
            </a:r>
            <a:r>
              <a:rPr lang="ru-RU" sz="2000" dirty="0"/>
              <a:t> </a:t>
            </a:r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языку 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360436"/>
              </p:ext>
            </p:extLst>
          </p:nvPr>
        </p:nvGraphicFramePr>
        <p:xfrm>
          <a:off x="1692321" y="1630635"/>
          <a:ext cx="8502558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90979"/>
                <a:gridCol w="1278843"/>
                <a:gridCol w="1286868"/>
                <a:gridCol w="677035"/>
                <a:gridCol w="743234"/>
                <a:gridCol w="711138"/>
                <a:gridCol w="923777"/>
                <a:gridCol w="1014049"/>
                <a:gridCol w="87663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1/1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9/8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4/2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-/1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100/91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71/66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3/1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6/5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0/3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1/2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90/80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90/60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0/0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3/3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2/3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2/нет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72/100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43/50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31/26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63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788017"/>
              </p:ext>
            </p:extLst>
          </p:nvPr>
        </p:nvGraphicFramePr>
        <p:xfrm>
          <a:off x="2483200" y="3747596"/>
          <a:ext cx="7315200" cy="1511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65200"/>
                <a:gridCol w="1222131"/>
                <a:gridCol w="659423"/>
                <a:gridCol w="725854"/>
                <a:gridCol w="725854"/>
                <a:gridCol w="933939"/>
                <a:gridCol w="1113691"/>
                <a:gridCol w="96910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150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76216" y="1025858"/>
            <a:ext cx="7492620" cy="677332"/>
          </a:xfrm>
        </p:spPr>
        <p:txBody>
          <a:bodyPr>
            <a:noAutofit/>
          </a:bodyPr>
          <a:lstStyle/>
          <a:p>
            <a:r>
              <a:rPr lang="ru-RU" sz="3600" b="1" dirty="0"/>
              <a:t>ПЕДАГОГИЧЕСКИЙ </a:t>
            </a:r>
            <a:r>
              <a:rPr lang="ru-RU" sz="3600" b="1" dirty="0" smtClean="0"/>
              <a:t>СОВЕТ </a:t>
            </a:r>
          </a:p>
          <a:p>
            <a:r>
              <a:rPr lang="ru-RU" sz="2800" dirty="0" smtClean="0"/>
              <a:t>по теме: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0514" y="2356151"/>
            <a:ext cx="10406310" cy="3391505"/>
          </a:xfrm>
        </p:spPr>
        <p:txBody>
          <a:bodyPr>
            <a:noAutofit/>
          </a:bodyPr>
          <a:lstStyle/>
          <a:p>
            <a:pPr marL="182880" indent="0" algn="just">
              <a:buNone/>
            </a:pPr>
            <a:r>
              <a:rPr lang="ru-RU" sz="4000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«Система </a:t>
            </a:r>
            <a:r>
              <a:rPr lang="ru-RU" sz="4000" dirty="0">
                <a:ln>
                  <a:solidFill>
                    <a:schemeClr val="tx1"/>
                  </a:solidFill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оценки качества образовательного результата: проблема профессионального единства. От результатов диагностических работ к независимой оценке, ЕГЭ и </a:t>
            </a:r>
            <a:r>
              <a:rPr lang="ru-RU" sz="4000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ОГЭ»</a:t>
            </a:r>
            <a:endParaRPr lang="ru-RU" sz="4000" dirty="0">
              <a:ln>
                <a:solidFill>
                  <a:schemeClr val="tx1"/>
                </a:solidFill>
              </a:ln>
              <a:solidFill>
                <a:schemeClr val="tx2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082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699" y="999155"/>
            <a:ext cx="8311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Результаты административных контрольных работ по предметам в 9 классе за </a:t>
            </a:r>
            <a:r>
              <a:rPr lang="en-US" sz="2000" b="1" dirty="0"/>
              <a:t>I</a:t>
            </a:r>
            <a:r>
              <a:rPr lang="ru-RU" sz="2000" b="1" dirty="0"/>
              <a:t> полугодие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20042"/>
              </p:ext>
            </p:extLst>
          </p:nvPr>
        </p:nvGraphicFramePr>
        <p:xfrm>
          <a:off x="696036" y="1927213"/>
          <a:ext cx="10972799" cy="3628644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545912"/>
                <a:gridCol w="1760559"/>
                <a:gridCol w="1297995"/>
                <a:gridCol w="666587"/>
                <a:gridCol w="731763"/>
                <a:gridCol w="700162"/>
                <a:gridCol w="700162"/>
                <a:gridCol w="875942"/>
                <a:gridCol w="888780"/>
                <a:gridCol w="280493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предмет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родной язык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3/1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6/5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0/2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1/1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90/80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90/60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Р.Р.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англ. язык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Гаджиева З.Р.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биология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Зарипилова Х.К.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история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информатика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Ахмедова И.А.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алгебра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Х.Н.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обществ-е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Рамазанова П.М.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русский язык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К.Г.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ОБЖ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82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К.Г.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физика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Абдулаев Н.К.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295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699" y="944564"/>
            <a:ext cx="8311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Результаты административных контрольных работ по предметам в </a:t>
            </a:r>
            <a:r>
              <a:rPr lang="ru-RU" sz="2000" b="1" dirty="0" smtClean="0"/>
              <a:t>11 </a:t>
            </a:r>
            <a:r>
              <a:rPr lang="ru-RU" sz="2000" b="1" dirty="0"/>
              <a:t>классе за </a:t>
            </a:r>
            <a:r>
              <a:rPr lang="en-US" sz="2000" b="1" dirty="0"/>
              <a:t>I</a:t>
            </a:r>
            <a:r>
              <a:rPr lang="ru-RU" sz="2000" b="1" dirty="0"/>
              <a:t> полугодие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103021"/>
              </p:ext>
            </p:extLst>
          </p:nvPr>
        </p:nvGraphicFramePr>
        <p:xfrm>
          <a:off x="928050" y="1927213"/>
          <a:ext cx="10495126" cy="3628644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518613"/>
                <a:gridCol w="1733266"/>
                <a:gridCol w="1298231"/>
                <a:gridCol w="633121"/>
                <a:gridCol w="695027"/>
                <a:gridCol w="665012"/>
                <a:gridCol w="665012"/>
                <a:gridCol w="721289"/>
                <a:gridCol w="664073"/>
                <a:gridCol w="290148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предмет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родной язык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3/3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2/3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2/-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Р.Р.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англ. язык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Гаджиева З.Р.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биология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Зарипилова Х.К.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история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Магомедсаидова И.Ш.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информатика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Ахмедова И.А.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алгебра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Магомедова Х.Н.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обществ-е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Абдулаев Н.К.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русский язык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К.Г.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ОБЖ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К.Г.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физика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Абдулаев Н.К.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66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31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77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34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064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1055" y="2074460"/>
            <a:ext cx="886879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6350" stA="11000" endPos="25000" dist="500" dir="5400000" sy="-100000" algn="bl" rotWithShape="0"/>
                </a:effectLst>
              </a:rPr>
              <a:t>Спасибо</a:t>
            </a:r>
            <a:r>
              <a:rPr lang="ru-RU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за внимание!</a:t>
            </a:r>
            <a:endParaRPr lang="ru-RU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3916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47679" y="618067"/>
            <a:ext cx="2025121" cy="87206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ЗАДАЧИ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44538" y="1583266"/>
            <a:ext cx="10583862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Выстраивание ориентиров изменения системы оценивания в соответствии с требованиями ФГОС общего образования.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Повышение профессиональной компетентности педагогов в вопросах контрольно-оценочной деятельности.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Формирование мотивации педагогического коллектива к использованию различных форм и методов оценивания обучающихся, повышающих эффективность обучения.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2900" dirty="0" smtClean="0">
                <a:latin typeface="Cambria" panose="02040503050406030204" pitchFamily="18" charset="0"/>
                <a:ea typeface="Cambria" panose="02040503050406030204" pitchFamily="18" charset="0"/>
              </a:rPr>
              <a:t>Определение степени соответствия существующей системы оценивания в нашей школе требованиям ФГОС общего образования.</a:t>
            </a:r>
            <a:endParaRPr lang="ru-RU" sz="2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74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94600" y="618067"/>
            <a:ext cx="3378201" cy="872066"/>
          </a:xfrm>
        </p:spPr>
        <p:txBody>
          <a:bodyPr>
            <a:normAutofit fontScale="92500"/>
          </a:bodyPr>
          <a:lstStyle/>
          <a:p>
            <a:r>
              <a:rPr lang="ru-RU" sz="3600" b="1" dirty="0" smtClean="0"/>
              <a:t>ПОВЕСТКА ДНЯ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44538" y="1380066"/>
            <a:ext cx="1081246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1. Выполнение </a:t>
            </a: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решений педагогического совета от 11.11.2020г. </a:t>
            </a:r>
          </a:p>
          <a:p>
            <a:pPr algn="r"/>
            <a:r>
              <a:rPr lang="ru-RU" sz="2600" i="1" dirty="0">
                <a:latin typeface="Cambria" panose="02040503050406030204" pitchFamily="18" charset="0"/>
                <a:ea typeface="Cambria" panose="02040503050406030204" pitchFamily="18" charset="0"/>
              </a:rPr>
              <a:t>директор Магомедов Н.Г.</a:t>
            </a:r>
            <a:endParaRPr lang="ru-RU" sz="2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/>
            <a:r>
              <a:rPr lang="ru-RU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2. Система </a:t>
            </a: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оценки достижений планируемых результатов при реализации математической концепции обучения.</a:t>
            </a:r>
          </a:p>
          <a:p>
            <a:pPr algn="r"/>
            <a:r>
              <a:rPr lang="ru-RU" sz="2600" i="1" dirty="0">
                <a:latin typeface="Cambria" panose="02040503050406030204" pitchFamily="18" charset="0"/>
                <a:ea typeface="Cambria" panose="02040503050406030204" pitchFamily="18" charset="0"/>
              </a:rPr>
              <a:t>учитель математики Магомедова Х.Н.</a:t>
            </a:r>
            <a:endParaRPr lang="ru-RU" sz="2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/>
            <a:r>
              <a:rPr lang="ru-RU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3. Из </a:t>
            </a: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опыта работы по оцениванию достижений, обучающихся при реализации ФГОС общего образования на уроках биологии.</a:t>
            </a:r>
          </a:p>
          <a:p>
            <a:pPr algn="r"/>
            <a:r>
              <a:rPr lang="ru-RU" sz="2600" i="1" dirty="0">
                <a:latin typeface="Cambria" panose="02040503050406030204" pitchFamily="18" charset="0"/>
                <a:ea typeface="Cambria" panose="02040503050406030204" pitchFamily="18" charset="0"/>
              </a:rPr>
              <a:t>учитель биологии </a:t>
            </a:r>
            <a:r>
              <a:rPr lang="ru-RU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Зарипилова</a:t>
            </a:r>
            <a:r>
              <a:rPr lang="ru-RU" sz="2600" i="1" dirty="0">
                <a:latin typeface="Cambria" panose="02040503050406030204" pitchFamily="18" charset="0"/>
                <a:ea typeface="Cambria" panose="02040503050406030204" pitchFamily="18" charset="0"/>
              </a:rPr>
              <a:t> Х.К.</a:t>
            </a:r>
            <a:endParaRPr lang="ru-RU" sz="2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/>
            <a:r>
              <a:rPr lang="ru-RU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4. Выступление </a:t>
            </a: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по теме педагогического совета </a:t>
            </a:r>
            <a:r>
              <a:rPr lang="ru-RU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Исрапиловой</a:t>
            </a: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 З., ЗДУВР.</a:t>
            </a:r>
          </a:p>
          <a:p>
            <a:pPr lvl="0"/>
            <a:r>
              <a:rPr lang="ru-RU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5. Разное</a:t>
            </a: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lvl="0"/>
            <a:r>
              <a:rPr lang="ru-RU" sz="2600" dirty="0" smtClean="0">
                <a:latin typeface="Cambria" panose="02040503050406030204" pitchFamily="18" charset="0"/>
                <a:ea typeface="Cambria" panose="02040503050406030204" pitchFamily="18" charset="0"/>
              </a:rPr>
              <a:t>6. Принятие </a:t>
            </a: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решения педагогического совета.</a:t>
            </a:r>
          </a:p>
        </p:txBody>
      </p:sp>
    </p:spTree>
    <p:extLst>
      <p:ext uri="{BB962C8B-B14F-4D97-AF65-F5344CB8AC3E}">
        <p14:creationId xmlns:p14="http://schemas.microsoft.com/office/powerpoint/2010/main" val="38122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44538" y="592666"/>
            <a:ext cx="10812462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3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Инструментом </a:t>
            </a:r>
            <a:r>
              <a:rPr lang="ru-RU" sz="2300" dirty="0">
                <a:latin typeface="Cambria" panose="02040503050406030204" pitchFamily="18" charset="0"/>
                <a:ea typeface="Cambria" panose="02040503050406030204" pitchFamily="18" charset="0"/>
              </a:rPr>
              <a:t>оценки качества образования в школе является </a:t>
            </a:r>
            <a:r>
              <a:rPr lang="ru-RU" sz="2300" b="1" dirty="0">
                <a:latin typeface="Cambria" panose="02040503050406030204" pitchFamily="18" charset="0"/>
                <a:ea typeface="Cambria" panose="02040503050406030204" pitchFamily="18" charset="0"/>
              </a:rPr>
              <a:t>мониторинг</a:t>
            </a:r>
            <a:r>
              <a:rPr lang="ru-RU" sz="2300" dirty="0">
                <a:latin typeface="Cambria" panose="02040503050406030204" pitchFamily="18" charset="0"/>
                <a:ea typeface="Cambria" panose="02040503050406030204" pitchFamily="18" charset="0"/>
              </a:rPr>
              <a:t>. Этот термин был позаимствован педагогикой из социологии. Общее значение данного существительного – это система организации, сбора, обработки, анализа, хранения и распространения информации по какому-то вопросу. </a:t>
            </a:r>
          </a:p>
          <a:p>
            <a:pPr algn="just"/>
            <a:r>
              <a:rPr lang="ru-RU" sz="2300" dirty="0" smtClean="0">
                <a:latin typeface="Cambria" panose="02040503050406030204" pitchFamily="18" charset="0"/>
                <a:ea typeface="Cambria" panose="02040503050406030204" pitchFamily="18" charset="0"/>
              </a:rPr>
              <a:t>	Мониторинг </a:t>
            </a:r>
            <a:r>
              <a:rPr lang="ru-RU" sz="2300" dirty="0">
                <a:latin typeface="Cambria" panose="02040503050406030204" pitchFamily="18" charset="0"/>
                <a:ea typeface="Cambria" panose="02040503050406030204" pitchFamily="18" charset="0"/>
              </a:rPr>
              <a:t>в школе может быть представлен двумя уровнями: Мониторинг первого уровня осуществляет сам учитель. Мониторинг второго уровня осуществляет администрация ОУ.</a:t>
            </a:r>
          </a:p>
          <a:p>
            <a:pPr algn="just"/>
            <a:r>
              <a:rPr lang="ru-RU" sz="2300" dirty="0" smtClean="0">
                <a:latin typeface="Cambria" panose="02040503050406030204" pitchFamily="18" charset="0"/>
                <a:ea typeface="Cambria" panose="02040503050406030204" pitchFamily="18" charset="0"/>
              </a:rPr>
              <a:t>	При </a:t>
            </a:r>
            <a:r>
              <a:rPr lang="ru-RU" sz="2300" dirty="0">
                <a:latin typeface="Cambria" panose="02040503050406030204" pitchFamily="18" charset="0"/>
                <a:ea typeface="Cambria" panose="02040503050406030204" pitchFamily="18" charset="0"/>
              </a:rPr>
              <a:t>проведении мониторинга объективности оценивания качества образовательных результатов, обучающихся необходимо: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300" dirty="0" smtClean="0">
                <a:latin typeface="Cambria" panose="02040503050406030204" pitchFamily="18" charset="0"/>
                <a:ea typeface="Cambria" panose="02040503050406030204" pitchFamily="18" charset="0"/>
              </a:rPr>
              <a:t>сопоставлять </a:t>
            </a:r>
            <a:r>
              <a:rPr lang="ru-RU" sz="2300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текущего контроля успеваемости с результатами промежуточной аттестации у одних и тех же обучающихся;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300" dirty="0" smtClean="0">
                <a:latin typeface="Cambria" panose="02040503050406030204" pitchFamily="18" charset="0"/>
                <a:ea typeface="Cambria" panose="02040503050406030204" pitchFamily="18" charset="0"/>
              </a:rPr>
              <a:t>сопоставлять </a:t>
            </a:r>
            <a:r>
              <a:rPr lang="ru-RU" sz="2300" dirty="0">
                <a:latin typeface="Cambria" panose="02040503050406030204" pitchFamily="18" charset="0"/>
                <a:ea typeface="Cambria" panose="02040503050406030204" pitchFamily="18" charset="0"/>
              </a:rPr>
              <a:t>результаты процедур внешней системы оценки качества образования (в первую очередь ВПР, ОГЭ, ЕГЭ) с результатами внутренней системы оценки качества образования (текущий контроль успеваемости, промежуточная аттестация) у одних и тех же </a:t>
            </a:r>
            <a:r>
              <a:rPr lang="ru-RU" sz="2300" dirty="0" smtClean="0">
                <a:latin typeface="Cambria" panose="02040503050406030204" pitchFamily="18" charset="0"/>
                <a:ea typeface="Cambria" panose="02040503050406030204" pitchFamily="18" charset="0"/>
              </a:rPr>
              <a:t>обучающихся.</a:t>
            </a:r>
            <a:endParaRPr lang="ru-RU" sz="23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983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44538" y="592666"/>
            <a:ext cx="1081246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«Мы должны научиться измерять, то что считается важным, а не то, что легче всего измерять».</a:t>
            </a:r>
          </a:p>
          <a:p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Педагогический работник обязан: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ознакомить обучающихся с системой текущего контроля по своему предмету;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своевременно довести до обучающихся форму проведения текущего контроля на следующем урока;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своевременно довести до обучающихся критерии оценивания до начала выполнения работы и по итогам проверки – отметку текущего контроля, обосновав ее индивидуально и тактично, затем выставить отметку в классный журнал и дневник;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в случае отсутствия обучающегося на контрольной работе, работа выполняется им в индивидуальном порядке;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в случае выполнения обучающимися работы на отметку «2», с ним проводится дополнительная работа до достижения положительного результата</a:t>
            </a:r>
            <a:r>
              <a:rPr lang="ru-RU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442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44538" y="1219439"/>
            <a:ext cx="10812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Администрацией школы по итогам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 полугодия проведена 41 контрольная работа по графику, в разной форме, в выпускных классах по 10 работ, в остальных классах по 3-5 работ. В </a:t>
            </a:r>
            <a:r>
              <a:rPr lang="ru-RU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целом:</a:t>
            </a: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289640"/>
              </p:ext>
            </p:extLst>
          </p:nvPr>
        </p:nvGraphicFramePr>
        <p:xfrm>
          <a:off x="744538" y="2315509"/>
          <a:ext cx="10812462" cy="202104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45519"/>
                <a:gridCol w="3178629"/>
                <a:gridCol w="3120571"/>
                <a:gridCol w="3167743"/>
              </a:tblGrid>
              <a:tr h="20210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 -   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 - 145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 - 136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 - 145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Успеваемость – 66%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Качество знаний – 35%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 мониторингу: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Успеваемость – 99%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Качество знаний – 68%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Расхождение: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Успеваемость – 33%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Качество знаний – 33%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44538" y="4358029"/>
            <a:ext cx="108124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Возможно по тем предметам, по которым не проведены контрольные работы, четвертные оценки завышены.</a:t>
            </a:r>
          </a:p>
        </p:txBody>
      </p:sp>
    </p:spTree>
    <p:extLst>
      <p:ext uri="{BB962C8B-B14F-4D97-AF65-F5344CB8AC3E}">
        <p14:creationId xmlns:p14="http://schemas.microsoft.com/office/powerpoint/2010/main" val="1717141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49224" y="842067"/>
            <a:ext cx="85881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Результаты 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административных контрольных работ по русскому языку </a:t>
            </a:r>
            <a:r>
              <a:rPr lang="ru-RU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 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 полугодие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251345"/>
              </p:ext>
            </p:extLst>
          </p:nvPr>
        </p:nvGraphicFramePr>
        <p:xfrm>
          <a:off x="303933" y="2027021"/>
          <a:ext cx="11620840" cy="3298230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021581"/>
                <a:gridCol w="1410072"/>
                <a:gridCol w="1438849"/>
                <a:gridCol w="748201"/>
                <a:gridCol w="719425"/>
                <a:gridCol w="733812"/>
                <a:gridCol w="1107914"/>
                <a:gridCol w="1064748"/>
                <a:gridCol w="949640"/>
                <a:gridCol w="2426598"/>
              </a:tblGrid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раб. нап.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 b="1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2/1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4/4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1/3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1/1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88/88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72/60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Амирханова П.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-/2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3/2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3/4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3/0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60/100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36/50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Загидова</a:t>
                      </a: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П.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0/2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1/1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1/0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2/1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50/75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25/75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Гаджиева М.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Сапарчаева П.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57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Сапарчаева</a:t>
                      </a: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П.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</a:t>
                      </a:r>
                      <a:r>
                        <a:rPr lang="ru-RU" sz="2000" baseline="-25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анул.</a:t>
                      </a: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Сапарчаева</a:t>
                      </a: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П.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2982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8/5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21/7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21/7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21/2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70%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41%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439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28497" y="919507"/>
            <a:ext cx="7702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Четвертные оценки по русскому языку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215493"/>
              </p:ext>
            </p:extLst>
          </p:nvPr>
        </p:nvGraphicFramePr>
        <p:xfrm>
          <a:off x="938326" y="1669144"/>
          <a:ext cx="10508343" cy="3044702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983925"/>
                <a:gridCol w="1354896"/>
                <a:gridCol w="814620"/>
                <a:gridCol w="896682"/>
                <a:gridCol w="896682"/>
                <a:gridCol w="1153741"/>
                <a:gridCol w="1131186"/>
                <a:gridCol w="968183"/>
                <a:gridCol w="2308428"/>
              </a:tblGrid>
              <a:tr h="323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 классе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«5»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«4»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«3»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«2»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усп.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к.з.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учитель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Амирханова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Загидова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Гаджиева М.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Сапарчаева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16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Сапарчаева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Сапарчаева П.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Шарапудинов К.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17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99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58</a:t>
                      </a:r>
                      <a:endParaRPr lang="ru-RU" sz="16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69256" y="5138878"/>
            <a:ext cx="104212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Сравните цифры 70/41 и 99/58. Из 21й двойки за административные контрольные работы, только 1 двойка за четверть.</a:t>
            </a:r>
          </a:p>
        </p:txBody>
      </p:sp>
    </p:spTree>
    <p:extLst>
      <p:ext uri="{BB962C8B-B14F-4D97-AF65-F5344CB8AC3E}">
        <p14:creationId xmlns:p14="http://schemas.microsoft.com/office/powerpoint/2010/main" val="4097695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685</TotalTime>
  <Words>2584</Words>
  <Application>Microsoft Office PowerPoint</Application>
  <PresentationFormat>Произвольный</PresentationFormat>
  <Paragraphs>1416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Глубочайшим свойством человеческой природы является страстное стремление людей быть оценённым по достоинству. </vt:lpstr>
      <vt:lpstr>«Система оценки качества образовательного результата: проблема профессионального единства. От результатов диагностических работ к независимой оценке, ЕГЭ и ОГЭ»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Муслим</cp:lastModifiedBy>
  <cp:revision>39</cp:revision>
  <dcterms:created xsi:type="dcterms:W3CDTF">2021-01-13T08:20:15Z</dcterms:created>
  <dcterms:modified xsi:type="dcterms:W3CDTF">2021-01-14T17:29:54Z</dcterms:modified>
</cp:coreProperties>
</file>